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83" r:id="rId18"/>
    <p:sldId id="284" r:id="rId19"/>
    <p:sldId id="285" r:id="rId20"/>
    <p:sldId id="271" r:id="rId21"/>
    <p:sldId id="265" r:id="rId22"/>
    <p:sldId id="274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00FF"/>
    <a:srgbClr val="FF0700"/>
    <a:srgbClr val="FFD6D9"/>
    <a:srgbClr val="C0C9FF"/>
    <a:srgbClr val="FF9AA1"/>
    <a:srgbClr val="000000"/>
    <a:srgbClr val="FF0800"/>
    <a:srgbClr val="008B00"/>
    <a:srgbClr val="008F73"/>
    <a:srgbClr val="518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6"/>
    <p:restoredTop sz="94785"/>
  </p:normalViewPr>
  <p:slideViewPr>
    <p:cSldViewPr snapToGrid="0" snapToObjects="1">
      <p:cViewPr varScale="1">
        <p:scale>
          <a:sx n="185" d="100"/>
          <a:sy n="185" d="100"/>
        </p:scale>
        <p:origin x="200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23.emf"/><Relationship Id="rId5" Type="http://schemas.openxmlformats.org/officeDocument/2006/relationships/image" Target="../media/image20.jp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1" y="1247040"/>
            <a:ext cx="2624328" cy="17465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18" Type="http://schemas.openxmlformats.org/officeDocument/2006/relationships/image" Target="../media/image6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10" Type="http://schemas.openxmlformats.org/officeDocument/2006/relationships/image" Target="../media/image56.emf"/><Relationship Id="rId19" Type="http://schemas.openxmlformats.org/officeDocument/2006/relationships/image" Target="../media/image65.emf"/><Relationship Id="rId4" Type="http://schemas.openxmlformats.org/officeDocument/2006/relationships/image" Target="../media/image40.png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12" Type="http://schemas.openxmlformats.org/officeDocument/2006/relationships/image" Target="../media/image76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emf"/><Relationship Id="rId11" Type="http://schemas.openxmlformats.org/officeDocument/2006/relationships/image" Target="../media/image75.emf"/><Relationship Id="rId5" Type="http://schemas.openxmlformats.org/officeDocument/2006/relationships/image" Target="../media/image6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0" Type="http://schemas.openxmlformats.org/officeDocument/2006/relationships/image" Target="../media/image84.jpg"/><Relationship Id="rId4" Type="http://schemas.openxmlformats.org/officeDocument/2006/relationships/image" Target="../media/image78.emf"/><Relationship Id="rId9" Type="http://schemas.openxmlformats.org/officeDocument/2006/relationships/image" Target="../media/image8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(null)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itch/SpokeDartsPublic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7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C80573C-1C68-464C-8926-194EECF6A511}"/>
              </a:ext>
            </a:extLst>
          </p:cNvPr>
          <p:cNvGrpSpPr/>
          <p:nvPr/>
        </p:nvGrpSpPr>
        <p:grpSpPr>
          <a:xfrm>
            <a:off x="5191463" y="4572212"/>
            <a:ext cx="7542251" cy="2311400"/>
            <a:chOff x="5191463" y="4572212"/>
            <a:chExt cx="7542251" cy="2311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EFE984-0563-2E47-AF0D-7FF24A1D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2814" y="4572212"/>
              <a:ext cx="3390900" cy="2311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B971E0-0555-834B-A5F5-9008C54EBEC5}"/>
                </a:ext>
              </a:extLst>
            </p:cNvPr>
            <p:cNvSpPr txBox="1"/>
            <p:nvPr/>
          </p:nvSpPr>
          <p:spPr>
            <a:xfrm>
              <a:off x="5191463" y="5678259"/>
              <a:ext cx="4341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Small surface area → small void radius</a:t>
              </a:r>
            </a:p>
            <a:p>
              <a:r>
                <a:rPr lang="en-US" dirty="0"/>
                <a:t>  No big gaps!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7B280-C815-3948-8DAB-32B4112C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485984"/>
            <a:ext cx="3886200" cy="212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284521" y="186971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is void outside all disks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863464" y="710802"/>
            <a:ext cx="5152757" cy="2833178"/>
            <a:chOff x="6578608" y="1744845"/>
            <a:chExt cx="5152757" cy="283317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578608" y="3377694"/>
              <a:ext cx="51527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is probably small,</a:t>
              </a:r>
              <a:br>
                <a:rPr lang="en-US" dirty="0"/>
              </a:br>
              <a:r>
                <a:rPr lang="en-US" dirty="0"/>
                <a:t>  R = area(shared) / area(disk)</a:t>
              </a:r>
            </a:p>
            <a:p>
              <a:r>
                <a:rPr lang="en-US" dirty="0"/>
                <a:t>  i.e. Probability of 12 misses = 𝝥 (1-R)</a:t>
              </a:r>
              <a:r>
                <a:rPr lang="en-US" baseline="30000" dirty="0"/>
                <a:t>12</a:t>
              </a:r>
              <a:r>
                <a:rPr lang="en-US" dirty="0"/>
                <a:t> 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77506" y="3899272"/>
            <a:ext cx="5375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. So area sum is small.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EFE984-0563-2E47-AF0D-7FF24A1D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14" y="4572212"/>
            <a:ext cx="3390900" cy="2311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candidates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564480" y="6073679"/>
            <a:ext cx="27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to 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0CCB1-185B-4F46-A5CD-3BD976B48BB7}"/>
              </a:ext>
            </a:extLst>
          </p:cNvPr>
          <p:cNvGrpSpPr/>
          <p:nvPr/>
        </p:nvGrpSpPr>
        <p:grpSpPr>
          <a:xfrm>
            <a:off x="6455802" y="3784178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varies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Increases (but converges for high d?)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Distribution narrows,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4427456" y="736031"/>
            <a:ext cx="4111527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Beta Spoke-Darts(d) ≈ </a:t>
            </a:r>
            <a:r>
              <a:rPr lang="en-US" sz="1800" dirty="0" err="1"/>
              <a:t>Bridson</a:t>
            </a:r>
            <a:r>
              <a:rPr lang="en-US" sz="1800" dirty="0"/>
              <a:t>(d-1)</a:t>
            </a:r>
            <a:br>
              <a:rPr lang="en-US" sz="1800" dirty="0"/>
            </a:br>
            <a:r>
              <a:rPr lang="en-US" sz="1800" dirty="0"/>
              <a:t>one dimension of saturation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All these have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sharp spike at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annuli inner-radius!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3306153"/>
          </a:xfrm>
        </p:spPr>
        <p:txBody>
          <a:bodyPr>
            <a:normAutofit/>
          </a:bodyPr>
          <a:lstStyle/>
          <a:p>
            <a:r>
              <a:rPr lang="en-US" sz="2400" dirty="0"/>
              <a:t>Eliminate the spike</a:t>
            </a:r>
          </a:p>
          <a:p>
            <a:pPr lvl="1"/>
            <a:r>
              <a:rPr lang="en-US" sz="2000" dirty="0"/>
              <a:t>Post-processing optimization* = expensive</a:t>
            </a:r>
          </a:p>
          <a:p>
            <a:pPr lvl="1"/>
            <a:r>
              <a:rPr lang="en-US" sz="2000" dirty="0"/>
              <a:t>Sample non-uniform by spoke-length?</a:t>
            </a:r>
          </a:p>
          <a:p>
            <a:pPr lvl="2"/>
            <a:r>
              <a:rPr lang="en-US" sz="1600" dirty="0"/>
              <a:t>Made things worse! </a:t>
            </a:r>
            <a:br>
              <a:rPr lang="en-US" sz="1600" dirty="0"/>
            </a:br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1802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dirty="0"/>
              <a:t>Two-radii sampling</a:t>
            </a:r>
            <a:r>
              <a:rPr lang="en-US" sz="2000" baseline="30000" dirty="0"/>
              <a:t> †</a:t>
            </a:r>
          </a:p>
          <a:p>
            <a:pPr lvl="2"/>
            <a:r>
              <a:rPr lang="en-US" sz="1600" dirty="0"/>
              <a:t>Small blue minimum sample separation</a:t>
            </a:r>
          </a:p>
          <a:p>
            <a:pPr lvl="2"/>
            <a:r>
              <a:rPr lang="en-US" sz="1600" dirty="0"/>
              <a:t>Large red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it’s red disk covers uniquely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red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red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D471DF-42C6-3B4B-9291-AFFD267BC90F}"/>
              </a:ext>
            </a:extLst>
          </p:cNvPr>
          <p:cNvGrpSpPr/>
          <p:nvPr/>
        </p:nvGrpSpPr>
        <p:grpSpPr>
          <a:xfrm>
            <a:off x="5705073" y="2122958"/>
            <a:ext cx="3663703" cy="2187298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43" grpId="0"/>
      <p:bldP spid="143" grpId="1"/>
      <p:bldP spid="122" grpId="0" animBg="1"/>
      <p:bldP spid="123" grpId="0" animBg="1"/>
      <p:bldP spid="1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1802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dirty="0"/>
              <a:t>Two-radii sampling</a:t>
            </a:r>
            <a:r>
              <a:rPr lang="en-US" sz="2000" baseline="30000" dirty="0"/>
              <a:t> †</a:t>
            </a:r>
          </a:p>
          <a:p>
            <a:pPr lvl="2"/>
            <a:r>
              <a:rPr lang="en-US" sz="1600" dirty="0"/>
              <a:t>Small blue minimum sample separation</a:t>
            </a:r>
          </a:p>
          <a:p>
            <a:pPr lvl="2"/>
            <a:r>
              <a:rPr lang="en-US" sz="1600" dirty="0"/>
              <a:t>Large red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it’s red disk covers uniquely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>
            <a:off x="4802629" y="40898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>
            <a:off x="3844670" y="4125670"/>
            <a:ext cx="3663703" cy="2187298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027051" y="4713601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5538488" y="510828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676" y="4677384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1082" y="4668435"/>
            <a:ext cx="495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03DF-716E-9E4B-B960-F749B745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algorithm: Two-Spokes for Soft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DF2F0-6383-B645-B7D2-FC7AAB70E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6D5E1-043C-2C4A-BE01-201E2286BB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Animate algorithms</a:t>
            </a:r>
          </a:p>
        </p:txBody>
      </p:sp>
    </p:spTree>
    <p:extLst>
      <p:ext uri="{BB962C8B-B14F-4D97-AF65-F5344CB8AC3E}">
        <p14:creationId xmlns:p14="http://schemas.microsoft.com/office/powerpoint/2010/main" val="1911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Two-spokes – show flat </a:t>
            </a:r>
            <a:r>
              <a:rPr lang="en-US" dirty="0" err="1"/>
              <a:t>rdf</a:t>
            </a:r>
            <a:r>
              <a:rPr lang="en-US" dirty="0"/>
              <a:t> and </a:t>
            </a:r>
            <a:r>
              <a:rPr lang="en-US" dirty="0" err="1"/>
              <a:t>rp</a:t>
            </a:r>
            <a:r>
              <a:rPr lang="en-US" dirty="0"/>
              <a:t> and spectra</a:t>
            </a:r>
          </a:p>
          <a:p>
            <a:r>
              <a:rPr lang="en-US" dirty="0"/>
              <a:t>Price is b=4 not 2</a:t>
            </a:r>
          </a:p>
          <a:p>
            <a:r>
              <a:rPr lang="en-US" dirty="0"/>
              <a:t>Price is longer runtime, larger radius relative to minimum distance</a:t>
            </a:r>
          </a:p>
          <a:p>
            <a:r>
              <a:rPr lang="en-US" dirty="0"/>
              <a:t>Show spectra of true two-radii</a:t>
            </a:r>
          </a:p>
        </p:txBody>
      </p:sp>
    </p:spTree>
    <p:extLst>
      <p:ext uri="{BB962C8B-B14F-4D97-AF65-F5344CB8AC3E}">
        <p14:creationId xmlns:p14="http://schemas.microsoft.com/office/powerpoint/2010/main" val="153276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00755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Might have n</a:t>
            </a:r>
            <a:r>
              <a:rPr lang="en-US" baseline="30000" dirty="0"/>
              <a:t>2 </a:t>
            </a:r>
            <a:r>
              <a:rPr lang="en-US" dirty="0"/>
              <a:t>neighbors regardless of speed of finding them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68" y="810728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46031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 in sphere?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  <a:br>
              <a:rPr lang="en-US" sz="2400" dirty="0"/>
            </a:br>
            <a:r>
              <a:rPr lang="en-US" sz="2400" dirty="0"/>
              <a:t>especially adaptively!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268486"/>
          </a:xfrm>
        </p:spPr>
        <p:txBody>
          <a:bodyPr>
            <a:normAutofit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https://github.com/samitch/SpokeDartsPublic</a:t>
            </a:r>
            <a:endParaRPr lang="en-US" dirty="0"/>
          </a:p>
          <a:p>
            <a:r>
              <a:rPr lang="en-US" dirty="0"/>
              <a:t>Want high-d blue noise?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spoke-darts line sampling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adaptive sampling over general domains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Nearly as easy to implement (especially since I already did that for you :) </a:t>
            </a:r>
            <a:br>
              <a:rPr lang="en-US" dirty="0"/>
            </a:br>
            <a:r>
              <a:rPr lang="en-US" dirty="0"/>
              <a:t>and runs faster, than </a:t>
            </a:r>
            <a:r>
              <a:rPr lang="en-US" dirty="0" err="1"/>
              <a:t>Bridson</a:t>
            </a:r>
            <a:r>
              <a:rPr lang="en-US" dirty="0"/>
              <a:t> 2007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Want blue-noise with better spectrum?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two-spokes variant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Takes longer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Practical up to about 30d, depending on domain periodicity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 etc.?</a:t>
            </a:r>
          </a:p>
        </p:txBody>
      </p:sp>
    </p:spTree>
    <p:extLst>
      <p:ext uri="{BB962C8B-B14F-4D97-AF65-F5344CB8AC3E}">
        <p14:creationId xmlns:p14="http://schemas.microsoft.com/office/powerpoint/2010/main" val="23826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Proposed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0F41521-093F-9746-AE42-926E4B0FF522}"/>
              </a:ext>
            </a:extLst>
          </p:cNvPr>
          <p:cNvGrpSpPr/>
          <p:nvPr/>
        </p:nvGrpSpPr>
        <p:grpSpPr>
          <a:xfrm>
            <a:off x="5486400" y="164592"/>
            <a:ext cx="6579953" cy="6579953"/>
            <a:chOff x="5486400" y="164592"/>
            <a:chExt cx="6579953" cy="6579953"/>
          </a:xfrm>
        </p:grpSpPr>
        <p:sp>
          <p:nvSpPr>
            <p:cNvPr id="67" name="Flowchart: Connector 12">
              <a:extLst>
                <a:ext uri="{FF2B5EF4-FFF2-40B4-BE49-F238E27FC236}">
                  <a16:creationId xmlns:a16="http://schemas.microsoft.com/office/drawing/2014/main" id="{102E67E9-3439-044A-A532-427F08EECB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6400" y="164592"/>
              <a:ext cx="6579953" cy="6579953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126C890-3B45-E54D-8F16-F3B9F9B913F0}"/>
                </a:ext>
              </a:extLst>
            </p:cNvPr>
            <p:cNvGrpSpPr/>
            <p:nvPr/>
          </p:nvGrpSpPr>
          <p:grpSpPr>
            <a:xfrm>
              <a:off x="7196328" y="1865377"/>
              <a:ext cx="3163823" cy="3163823"/>
              <a:chOff x="7196328" y="1865377"/>
              <a:chExt cx="3163823" cy="3163823"/>
            </a:xfrm>
          </p:grpSpPr>
          <p:sp>
            <p:nvSpPr>
              <p:cNvPr id="69" name="Flowchart: Connector 3">
                <a:extLst>
                  <a:ext uri="{FF2B5EF4-FFF2-40B4-BE49-F238E27FC236}">
                    <a16:creationId xmlns:a16="http://schemas.microsoft.com/office/drawing/2014/main" id="{7A19843E-A15B-EC42-8851-B0CCF9BCC6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6328" y="1865377"/>
                <a:ext cx="3163823" cy="3163823"/>
              </a:xfrm>
              <a:prstGeom prst="flowChartConnector">
                <a:avLst/>
              </a:prstGeom>
              <a:solidFill>
                <a:srgbClr val="0000FF">
                  <a:alpha val="50000"/>
                </a:srgbClr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234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D81251B-06DF-3146-BBFD-EA128349FA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490" y="3376955"/>
                <a:ext cx="157919" cy="1579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34"/>
              </a:p>
            </p:txBody>
          </p:sp>
        </p:grp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rot="600000" flipV="1">
            <a:off x="9066633" y="191633"/>
            <a:ext cx="0" cy="329184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7092AF1E-998A-7F48-AC5D-1A68271539FD}"/>
              </a:ext>
            </a:extLst>
          </p:cNvPr>
          <p:cNvSpPr>
            <a:spLocks noChangeAspect="1"/>
          </p:cNvSpPr>
          <p:nvPr/>
        </p:nvSpPr>
        <p:spPr>
          <a:xfrm>
            <a:off x="8699490" y="3376955"/>
            <a:ext cx="157919" cy="157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7627555" y="-637261"/>
            <a:ext cx="3163823" cy="3163823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8788261" y="3455777"/>
            <a:ext cx="2707052" cy="187049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8761198" y="2964299"/>
            <a:ext cx="3163823" cy="3163823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6833268" y="3474720"/>
            <a:ext cx="1953681" cy="265340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5330106" y="4383186"/>
            <a:ext cx="3163823" cy="3163823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8472060" y="3448594"/>
            <a:ext cx="314889" cy="221441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6929627" y="3749374"/>
            <a:ext cx="3163823" cy="3163823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8834282" y="3511747"/>
            <a:ext cx="2038194" cy="246197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75D9FB-3BF8-494D-90D1-B7270DEC413C}"/>
              </a:ext>
            </a:extLst>
          </p:cNvPr>
          <p:cNvGrpSpPr/>
          <p:nvPr/>
        </p:nvGrpSpPr>
        <p:grpSpPr>
          <a:xfrm>
            <a:off x="5486400" y="164592"/>
            <a:ext cx="6579953" cy="6579953"/>
            <a:chOff x="5486400" y="164592"/>
            <a:chExt cx="6579953" cy="6579953"/>
          </a:xfrm>
        </p:grpSpPr>
        <p:sp>
          <p:nvSpPr>
            <p:cNvPr id="145" name="Flowchart: Connector 12">
              <a:extLst>
                <a:ext uri="{FF2B5EF4-FFF2-40B4-BE49-F238E27FC236}">
                  <a16:creationId xmlns:a16="http://schemas.microsoft.com/office/drawing/2014/main" id="{131983E7-E9A3-7D47-9282-0A218D9F6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6400" y="164592"/>
              <a:ext cx="6579953" cy="6579953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9EE3765-9BA3-2C46-859C-307D50B32C2A}"/>
                </a:ext>
              </a:extLst>
            </p:cNvPr>
            <p:cNvGrpSpPr/>
            <p:nvPr/>
          </p:nvGrpSpPr>
          <p:grpSpPr>
            <a:xfrm>
              <a:off x="7196328" y="1865377"/>
              <a:ext cx="3163823" cy="3163823"/>
              <a:chOff x="7196328" y="1865377"/>
              <a:chExt cx="3163823" cy="3163823"/>
            </a:xfrm>
          </p:grpSpPr>
          <p:sp>
            <p:nvSpPr>
              <p:cNvPr id="147" name="Flowchart: Connector 3">
                <a:extLst>
                  <a:ext uri="{FF2B5EF4-FFF2-40B4-BE49-F238E27FC236}">
                    <a16:creationId xmlns:a16="http://schemas.microsoft.com/office/drawing/2014/main" id="{4167ACDA-B5B0-A048-B67A-8617247F25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6328" y="1865377"/>
                <a:ext cx="3163823" cy="3163823"/>
              </a:xfrm>
              <a:prstGeom prst="flowChartConnector">
                <a:avLst/>
              </a:prstGeom>
              <a:solidFill>
                <a:srgbClr val="0000FF">
                  <a:alpha val="50000"/>
                </a:srgbClr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234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654DB32-F55E-634F-89BE-E5D4B06A4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490" y="3376955"/>
                <a:ext cx="157919" cy="1579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34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5A3F76B-A6D2-9D4D-BCD2-7A5AAB78188E}"/>
              </a:ext>
            </a:extLst>
          </p:cNvPr>
          <p:cNvGrpSpPr/>
          <p:nvPr/>
        </p:nvGrpSpPr>
        <p:grpSpPr>
          <a:xfrm>
            <a:off x="7627555" y="-637261"/>
            <a:ext cx="3163823" cy="3163823"/>
            <a:chOff x="7196328" y="1865377"/>
            <a:chExt cx="3163823" cy="3163823"/>
          </a:xfrm>
        </p:grpSpPr>
        <p:sp>
          <p:nvSpPr>
            <p:cNvPr id="151" name="Flowchart: Connector 3">
              <a:extLst>
                <a:ext uri="{FF2B5EF4-FFF2-40B4-BE49-F238E27FC236}">
                  <a16:creationId xmlns:a16="http://schemas.microsoft.com/office/drawing/2014/main" id="{5357F678-CD4C-314E-9579-A2A48AB486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FDAD528-A333-7645-A8E4-95B50D0E6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4F7B50A-483C-4D43-9721-978CC1443298}"/>
              </a:ext>
            </a:extLst>
          </p:cNvPr>
          <p:cNvGrpSpPr/>
          <p:nvPr/>
        </p:nvGrpSpPr>
        <p:grpSpPr>
          <a:xfrm>
            <a:off x="8761198" y="2964299"/>
            <a:ext cx="3163823" cy="3163823"/>
            <a:chOff x="7196328" y="1865377"/>
            <a:chExt cx="3163823" cy="3163823"/>
          </a:xfrm>
        </p:grpSpPr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7400BF67-8F47-D84E-AB9B-1EDF28C164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A34F811-A8B0-4940-842D-CDA9F2446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EB2738C-235D-0F42-9FD3-909E33243240}"/>
              </a:ext>
            </a:extLst>
          </p:cNvPr>
          <p:cNvGrpSpPr/>
          <p:nvPr/>
        </p:nvGrpSpPr>
        <p:grpSpPr>
          <a:xfrm>
            <a:off x="5330106" y="4383186"/>
            <a:ext cx="3163823" cy="3163823"/>
            <a:chOff x="7196328" y="1865377"/>
            <a:chExt cx="3163823" cy="3163823"/>
          </a:xfrm>
        </p:grpSpPr>
        <p:sp>
          <p:nvSpPr>
            <p:cNvPr id="157" name="Flowchart: Connector 3">
              <a:extLst>
                <a:ext uri="{FF2B5EF4-FFF2-40B4-BE49-F238E27FC236}">
                  <a16:creationId xmlns:a16="http://schemas.microsoft.com/office/drawing/2014/main" id="{027412C9-5C08-0340-8D68-03417F377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535B636-D1DF-2942-A03C-ADC870D7C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59CE8F3-094B-1D49-A91C-C43BE38E228A}"/>
              </a:ext>
            </a:extLst>
          </p:cNvPr>
          <p:cNvGrpSpPr/>
          <p:nvPr/>
        </p:nvGrpSpPr>
        <p:grpSpPr>
          <a:xfrm>
            <a:off x="6929627" y="3749374"/>
            <a:ext cx="3163823" cy="3163823"/>
            <a:chOff x="7196328" y="1865377"/>
            <a:chExt cx="3163823" cy="3163823"/>
          </a:xfrm>
        </p:grpSpPr>
        <p:sp>
          <p:nvSpPr>
            <p:cNvPr id="160" name="Flowchart: Connector 3">
              <a:extLst>
                <a:ext uri="{FF2B5EF4-FFF2-40B4-BE49-F238E27FC236}">
                  <a16:creationId xmlns:a16="http://schemas.microsoft.com/office/drawing/2014/main" id="{7678D436-FEE5-D746-A36A-99820D65C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9508DD1-D602-3F4B-AC8E-F7B8DAE8D6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</p:cNvCxnSpPr>
          <p:nvPr/>
        </p:nvCxnSpPr>
        <p:spPr>
          <a:xfrm flipH="1" flipV="1">
            <a:off x="6253461" y="1366256"/>
            <a:ext cx="2516071" cy="208234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4812528" y="-106311"/>
            <a:ext cx="3163823" cy="3163823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</p:cNvCxnSpPr>
          <p:nvPr/>
        </p:nvCxnSpPr>
        <p:spPr>
          <a:xfrm flipH="1" flipV="1">
            <a:off x="6253461" y="3057512"/>
            <a:ext cx="2524780" cy="39108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294325" y="1559430"/>
            <a:ext cx="3163823" cy="3163823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/>
          </p:cNvCxnSpPr>
          <p:nvPr/>
        </p:nvCxnSpPr>
        <p:spPr>
          <a:xfrm flipH="1">
            <a:off x="5617022" y="3466011"/>
            <a:ext cx="3161218" cy="92502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8786949" y="3448594"/>
            <a:ext cx="3016429" cy="124259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8786949" y="1483239"/>
            <a:ext cx="2678301" cy="198277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9044941" y="476596"/>
            <a:ext cx="3163823" cy="3163823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87" y="1405267"/>
            <a:ext cx="1007059" cy="1007059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A9F746C7-5695-3F48-8B6F-BF7330602568}"/>
              </a:ext>
            </a:extLst>
          </p:cNvPr>
          <p:cNvSpPr txBox="1"/>
          <p:nvPr/>
        </p:nvSpPr>
        <p:spPr>
          <a:xfrm>
            <a:off x="11490578" y="64809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noFill/>
              </a:rPr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3959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6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9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3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3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Proposed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092AF1E-998A-7F48-AC5D-1A68271539FD}"/>
              </a:ext>
            </a:extLst>
          </p:cNvPr>
          <p:cNvSpPr>
            <a:spLocks noChangeAspect="1"/>
          </p:cNvSpPr>
          <p:nvPr/>
        </p:nvSpPr>
        <p:spPr>
          <a:xfrm>
            <a:off x="8699490" y="3376955"/>
            <a:ext cx="157919" cy="157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C0745FE-C8F5-F54E-AF59-347086D3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84" y="1966782"/>
            <a:ext cx="5005290" cy="56652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8A33E22-F2F7-E341-B183-969AAB879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" y="3358288"/>
            <a:ext cx="7097868" cy="35317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F519A17-48EE-C046-BDCC-271D37BA2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805" y="3797106"/>
            <a:ext cx="1200723" cy="2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point distribution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well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cubes, diagonal length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remaining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6695476" y="6297079"/>
            <a:ext cx="5442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 to eliminate a background grid and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400"/>
                            </p:stCondLst>
                            <p:childTnLst>
                              <p:par>
                                <p:cTn id="4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30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6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100"/>
                            </p:stCondLst>
                            <p:childTnLst>
                              <p:par>
                                <p:cTn id="6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8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90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300"/>
                            </p:stCondLst>
                            <p:childTnLst>
                              <p:par>
                                <p:cTn id="8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6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7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100"/>
                            </p:stCondLst>
                            <p:childTnLst>
                              <p:par>
                                <p:cTn id="9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 bound on empty volume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annulus.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 if saturated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/>
              <a:t>Proposed algorithm</a:t>
            </a:r>
            <a:endParaRPr lang="en-US" sz="2800" dirty="0"/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452073" y="1975485"/>
            <a:ext cx="16834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change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in red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4860194"/>
            <a:ext cx="1037463" cy="738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1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9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4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9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7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100"/>
                            </p:stCondLst>
                            <p:childTnLst>
                              <p:par>
                                <p:cTn id="10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7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600"/>
                            </p:stCondLst>
                            <p:childTnLst>
                              <p:par>
                                <p:cTn id="11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8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900"/>
                            </p:stCondLst>
                            <p:childTnLst>
                              <p:par>
                                <p:cTn id="12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/>
              <a:t>Proposed algorithm</a:t>
            </a:r>
            <a:endParaRPr lang="en-US" sz="2800" dirty="0"/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Provable bound on </a:t>
            </a:r>
            <a:br>
              <a:rPr lang="en-US" sz="2800" dirty="0"/>
            </a:br>
            <a:r>
              <a:rPr lang="en-US" sz="2800" dirty="0"/>
              <a:t>size of a void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7564</TotalTime>
  <Words>1142</Words>
  <Application>Microsoft Macintosh PowerPoint</Application>
  <PresentationFormat>Widescreen</PresentationFormat>
  <Paragraphs>263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Proposed algorithm: Two-Spokes for Soft Blue Noise</vt:lpstr>
      <vt:lpstr>Output Quality</vt:lpstr>
      <vt:lpstr>Runtime</vt:lpstr>
      <vt:lpstr>Conclusions</vt:lpstr>
      <vt:lpstr>PowerPoint Presentation</vt:lpstr>
      <vt:lpstr>Proposed algorithm</vt:lpstr>
      <vt:lpstr>Proposed algorithm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135</cp:revision>
  <dcterms:created xsi:type="dcterms:W3CDTF">2017-10-14T01:15:26Z</dcterms:created>
  <dcterms:modified xsi:type="dcterms:W3CDTF">2018-07-20T00:39:07Z</dcterms:modified>
</cp:coreProperties>
</file>